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32" autoAdjust="0"/>
    <p:restoredTop sz="94660"/>
  </p:normalViewPr>
  <p:slideViewPr>
    <p:cSldViewPr>
      <p:cViewPr>
        <p:scale>
          <a:sx n="60" d="100"/>
          <a:sy n="60" d="100"/>
        </p:scale>
        <p:origin x="-926" y="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3C6775-47EF-4E13-9555-42C7077A48C1}" type="datetimeFigureOut">
              <a:rPr lang="fr-FR" smtClean="0"/>
              <a:pPr/>
              <a:t>12/06/2020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65EAD7-7F1D-42B5-AB76-EDD03EE2C1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775-47EF-4E13-9555-42C7077A48C1}" type="datetimeFigureOut">
              <a:rPr lang="fr-FR" smtClean="0"/>
              <a:pPr/>
              <a:t>12/06/2020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5EAD7-7F1D-42B5-AB76-EDD03EE2C1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03C6775-47EF-4E13-9555-42C7077A48C1}" type="datetimeFigureOut">
              <a:rPr lang="fr-FR" smtClean="0"/>
              <a:pPr/>
              <a:t>12/06/2020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65EAD7-7F1D-42B5-AB76-EDD03EE2C1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775-47EF-4E13-9555-42C7077A48C1}" type="datetimeFigureOut">
              <a:rPr lang="fr-FR" smtClean="0"/>
              <a:pPr/>
              <a:t>12/06/2020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5EAD7-7F1D-42B5-AB76-EDD03EE2C1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3C6775-47EF-4E13-9555-42C7077A48C1}" type="datetimeFigureOut">
              <a:rPr lang="fr-FR" smtClean="0"/>
              <a:pPr/>
              <a:t>12/06/2020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165EAD7-7F1D-42B5-AB76-EDD03EE2C1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775-47EF-4E13-9555-42C7077A48C1}" type="datetimeFigureOut">
              <a:rPr lang="fr-FR" smtClean="0"/>
              <a:pPr/>
              <a:t>12/06/2020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5EAD7-7F1D-42B5-AB76-EDD03EE2C1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775-47EF-4E13-9555-42C7077A48C1}" type="datetimeFigureOut">
              <a:rPr lang="fr-FR" smtClean="0"/>
              <a:pPr/>
              <a:t>12/06/2020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5EAD7-7F1D-42B5-AB76-EDD03EE2C1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775-47EF-4E13-9555-42C7077A48C1}" type="datetimeFigureOut">
              <a:rPr lang="fr-FR" smtClean="0"/>
              <a:pPr/>
              <a:t>12/06/2020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5EAD7-7F1D-42B5-AB76-EDD03EE2C1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3C6775-47EF-4E13-9555-42C7077A48C1}" type="datetimeFigureOut">
              <a:rPr lang="fr-FR" smtClean="0"/>
              <a:pPr/>
              <a:t>12/06/2020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5EAD7-7F1D-42B5-AB76-EDD03EE2C1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775-47EF-4E13-9555-42C7077A48C1}" type="datetimeFigureOut">
              <a:rPr lang="fr-FR" smtClean="0"/>
              <a:pPr/>
              <a:t>12/06/2020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5EAD7-7F1D-42B5-AB76-EDD03EE2C1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775-47EF-4E13-9555-42C7077A48C1}" type="datetimeFigureOut">
              <a:rPr lang="fr-FR" smtClean="0"/>
              <a:pPr/>
              <a:t>12/06/2020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5EAD7-7F1D-42B5-AB76-EDD03EE2C15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03C6775-47EF-4E13-9555-42C7077A48C1}" type="datetimeFigureOut">
              <a:rPr lang="fr-FR" smtClean="0"/>
              <a:pPr/>
              <a:t>12/06/2020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65EAD7-7F1D-42B5-AB76-EDD03EE2C1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1538" y="1928802"/>
            <a:ext cx="6780588" cy="1944216"/>
          </a:xfrm>
        </p:spPr>
        <p:txBody>
          <a:bodyPr/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Présentation du </a:t>
            </a:r>
            <a:r>
              <a:rPr lang="fr-FR" sz="2400" dirty="0" smtClean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Centre d’Enseignement Intensif des </a:t>
            </a:r>
            <a:r>
              <a:rPr lang="fr-FR" sz="2400" dirty="0" smtClean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Langues</a:t>
            </a:r>
            <a:br>
              <a:rPr lang="fr-FR" sz="2400" dirty="0" smtClean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CEIL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611560" y="332656"/>
            <a:ext cx="7848872" cy="792088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 algn="ctr">
              <a:buClr>
                <a:schemeClr val="tx2"/>
              </a:buClr>
              <a:buSzPct val="73000"/>
              <a:defRPr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Université Abderrahmane MIRA –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Béjaia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Image 3" descr="http://www.univ-bejaia.dz/images/stories/logo/logo%20ub%20taille%20papetr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214950"/>
            <a:ext cx="2000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539552" y="1632198"/>
            <a:ext cx="7128792" cy="4317082"/>
          </a:xfrm>
        </p:spPr>
        <p:txBody>
          <a:bodyPr>
            <a:normAutofit/>
          </a:bodyPr>
          <a:lstStyle/>
          <a:p>
            <a:pPr marL="7938" indent="-7938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■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Le responsable du centre</a:t>
            </a:r>
          </a:p>
          <a:p>
            <a:pPr marL="7938" indent="-7938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■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Deux secrétaires de direction</a:t>
            </a:r>
          </a:p>
          <a:p>
            <a:pPr marL="7938" indent="-7938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■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Une coordinatrice pédagogique</a:t>
            </a:r>
          </a:p>
          <a:p>
            <a:pPr marL="7938" indent="-7938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■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12 enseignants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7776864" cy="626328"/>
          </a:xfrm>
        </p:spPr>
        <p:txBody>
          <a:bodyPr>
            <a:normAutofit/>
          </a:bodyPr>
          <a:lstStyle/>
          <a:p>
            <a:pPr algn="ctr"/>
            <a:r>
              <a:rPr lang="fr-F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L’équipe pédagogique et administrative</a:t>
            </a:r>
            <a:endParaRPr lang="fr-FR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539552" y="1412776"/>
            <a:ext cx="7128792" cy="4968552"/>
          </a:xfrm>
        </p:spPr>
        <p:txBody>
          <a:bodyPr>
            <a:noAutofit/>
          </a:bodyPr>
          <a:lstStyle/>
          <a:p>
            <a:pPr marL="7938" indent="-7938" algn="just">
              <a:buNone/>
            </a:pP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Objectifs de base</a:t>
            </a:r>
            <a:endParaRPr lang="fr-FR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7938" indent="-7938" algn="just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 Remédier au faible niveau en français de certains étudiants de 1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année et limiter leur taux d’échec.</a:t>
            </a:r>
          </a:p>
          <a:p>
            <a:pPr marL="7938" indent="-7938" algn="just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 Renforcer  leurs capacités linguistiques.</a:t>
            </a:r>
          </a:p>
          <a:p>
            <a:pPr marL="7938" indent="-7938" algn="just">
              <a:spcBef>
                <a:spcPts val="1200"/>
              </a:spcBef>
              <a:buNone/>
            </a:pP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Plus largement</a:t>
            </a:r>
            <a:endParaRPr lang="fr-FR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7938" indent="-7938" algn="just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 Participer à l’effort de l’amélioration du niveau de langue chez la communauté universitaire (français et anglais surtout).</a:t>
            </a:r>
          </a:p>
          <a:p>
            <a:pPr marL="7938" indent="-7938" algn="just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 Faciliter l’accès à l’apprentissage des langues.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7776864" cy="626328"/>
          </a:xfrm>
        </p:spPr>
        <p:txBody>
          <a:bodyPr>
            <a:normAutofit/>
          </a:bodyPr>
          <a:lstStyle/>
          <a:p>
            <a:pPr algn="ctr"/>
            <a:r>
              <a:rPr lang="fr-FR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objectifs du centre</a:t>
            </a:r>
            <a:endParaRPr lang="fr-FR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043608" y="1412776"/>
            <a:ext cx="6624736" cy="4032448"/>
          </a:xfrm>
        </p:spPr>
        <p:txBody>
          <a:bodyPr>
            <a:noAutofit/>
          </a:bodyPr>
          <a:lstStyle/>
          <a:p>
            <a:pPr marL="411163">
              <a:lnSpc>
                <a:spcPct val="150000"/>
              </a:lnSpc>
              <a:spcAft>
                <a:spcPts val="600"/>
              </a:spcAft>
              <a:buNone/>
            </a:pP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■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Le français</a:t>
            </a:r>
          </a:p>
          <a:p>
            <a:pPr marL="411163">
              <a:lnSpc>
                <a:spcPct val="150000"/>
              </a:lnSpc>
              <a:spcAft>
                <a:spcPts val="600"/>
              </a:spcAft>
              <a:buNone/>
            </a:pP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■  L’anglais</a:t>
            </a:r>
          </a:p>
          <a:p>
            <a:pPr marL="411163">
              <a:lnSpc>
                <a:spcPct val="150000"/>
              </a:lnSpc>
              <a:spcAft>
                <a:spcPts val="600"/>
              </a:spcAft>
              <a:buNone/>
            </a:pP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■  L’espagnol</a:t>
            </a:r>
          </a:p>
          <a:p>
            <a:pPr marL="411163">
              <a:lnSpc>
                <a:spcPct val="150000"/>
              </a:lnSpc>
              <a:spcAft>
                <a:spcPts val="600"/>
              </a:spcAft>
              <a:buNone/>
            </a:pP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■  L’italien 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7776864" cy="62632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langues enseignées (actuellement)</a:t>
            </a:r>
            <a:endParaRPr lang="fr-FR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043608" y="1412776"/>
            <a:ext cx="6624736" cy="4536504"/>
          </a:xfrm>
        </p:spPr>
        <p:txBody>
          <a:bodyPr>
            <a:noAutofit/>
          </a:bodyPr>
          <a:lstStyle/>
          <a:p>
            <a:pPr marL="7938" indent="-7938">
              <a:spcBef>
                <a:spcPct val="0"/>
              </a:spcBef>
              <a:buFont typeface="Wingdings 2" pitchFamily="18" charset="2"/>
              <a:buNone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■ Français général</a:t>
            </a:r>
          </a:p>
          <a:p>
            <a:pPr marL="7938" indent="-7938">
              <a:spcBef>
                <a:spcPct val="0"/>
              </a:spcBef>
              <a:spcAft>
                <a:spcPts val="1200"/>
              </a:spcAft>
              <a:buFont typeface="Wingdings 2" pitchFamily="18" charset="2"/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6 groupes (5 niveaux) = 70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appr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938" indent="-7938">
              <a:spcBef>
                <a:spcPct val="0"/>
              </a:spcBef>
              <a:buFont typeface="Wingdings 2" pitchFamily="18" charset="2"/>
              <a:buNone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■ Anglais général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938" indent="-7938">
              <a:spcBef>
                <a:spcPct val="0"/>
              </a:spcBef>
              <a:spcAft>
                <a:spcPts val="1200"/>
              </a:spcAft>
              <a:buFont typeface="Wingdings 2" pitchFamily="18" charset="2"/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6 groupes (4 niveaux) = 104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appr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938" indent="-7938">
              <a:spcBef>
                <a:spcPct val="0"/>
              </a:spcBef>
              <a:buFont typeface="Wingdings 2" pitchFamily="18" charset="2"/>
              <a:buNone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■ Espagnol général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938" indent="-7938">
              <a:spcBef>
                <a:spcPct val="0"/>
              </a:spcBef>
              <a:spcAft>
                <a:spcPts val="1200"/>
              </a:spcAft>
              <a:buFont typeface="Wingdings 2" pitchFamily="18" charset="2"/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2 groupes (1 niveau ) = 70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appr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938" indent="-7938">
              <a:spcBef>
                <a:spcPct val="0"/>
              </a:spcBef>
              <a:buFont typeface="Wingdings 2" pitchFamily="18" charset="2"/>
              <a:buNone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■ Italien général</a:t>
            </a:r>
          </a:p>
          <a:p>
            <a:pPr marL="7938" indent="-7938">
              <a:spcBef>
                <a:spcPct val="0"/>
              </a:spcBef>
              <a:buFont typeface="Wingdings 2" pitchFamily="18" charset="2"/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1 groupe (1 niveau) = 35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appr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7776864" cy="626328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Effectif / Profil des apprenants</a:t>
            </a:r>
            <a:endParaRPr lang="fr-FR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755576" y="1412776"/>
            <a:ext cx="6912768" cy="4824536"/>
          </a:xfrm>
        </p:spPr>
        <p:txBody>
          <a:bodyPr>
            <a:noAutofit/>
          </a:bodyPr>
          <a:lstStyle/>
          <a:p>
            <a:pPr marL="7938" indent="-7938">
              <a:spcBef>
                <a:spcPct val="0"/>
              </a:spcBef>
              <a:buNone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fr-FR" sz="3200" b="1" u="sng" dirty="0" smtClean="0">
                <a:latin typeface="Times New Roman" pitchFamily="18" charset="0"/>
                <a:cs typeface="Times New Roman" pitchFamily="18" charset="0"/>
              </a:rPr>
              <a:t>Synthèse</a:t>
            </a:r>
          </a:p>
          <a:p>
            <a:pPr marL="7938" indent="-7938">
              <a:spcBef>
                <a:spcPct val="0"/>
              </a:spcBef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4 langues - 11 niveaux - 15 groupes</a:t>
            </a:r>
          </a:p>
          <a:p>
            <a:pPr marL="7938" indent="-7938">
              <a:spcBef>
                <a:spcPct val="0"/>
              </a:spcBef>
              <a:spcAft>
                <a:spcPts val="2400"/>
              </a:spcAft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12 enseignants - 279 apprenants</a:t>
            </a:r>
          </a:p>
          <a:p>
            <a:pPr marL="7938" indent="-7938">
              <a:spcBef>
                <a:spcPct val="0"/>
              </a:spcBef>
              <a:buNone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■ </a:t>
            </a:r>
            <a:r>
              <a:rPr lang="fr-FR" sz="3200" b="1" u="sng" dirty="0" smtClean="0">
                <a:latin typeface="Times New Roman" pitchFamily="18" charset="0"/>
                <a:cs typeface="Times New Roman" pitchFamily="18" charset="0"/>
              </a:rPr>
              <a:t>Profil des apprenants</a:t>
            </a:r>
            <a:endParaRPr lang="fr-FR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7938" indent="-7938">
              <a:spcBef>
                <a:spcPct val="0"/>
              </a:spcBef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- Etudiants nationaux</a:t>
            </a:r>
          </a:p>
          <a:p>
            <a:pPr marL="7938" indent="-7938">
              <a:spcBef>
                <a:spcPct val="0"/>
              </a:spcBef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- Enseignants universitaires</a:t>
            </a:r>
          </a:p>
          <a:p>
            <a:pPr marL="7938" indent="-7938">
              <a:spcBef>
                <a:spcPct val="0"/>
              </a:spcBef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- ATS</a:t>
            </a:r>
          </a:p>
          <a:p>
            <a:pPr marL="7938" indent="-7938">
              <a:spcBef>
                <a:spcPct val="0"/>
              </a:spcBef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- Etudiants étrangers</a:t>
            </a: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7776864" cy="626328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Effectif / Profil des apprenants</a:t>
            </a:r>
            <a:endParaRPr lang="fr-FR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ersonnalisé 7">
      <a:dk1>
        <a:sysClr val="windowText" lastClr="000000"/>
      </a:dk1>
      <a:lt1>
        <a:sysClr val="window" lastClr="FFFFFF"/>
      </a:lt1>
      <a:dk2>
        <a:srgbClr val="FF0000"/>
      </a:dk2>
      <a:lt2>
        <a:srgbClr val="FFFFFF"/>
      </a:lt2>
      <a:accent1>
        <a:srgbClr val="FF0000"/>
      </a:accent1>
      <a:accent2>
        <a:srgbClr val="FFFFFF"/>
      </a:accent2>
      <a:accent3>
        <a:srgbClr val="FFCBCC"/>
      </a:accent3>
      <a:accent4>
        <a:srgbClr val="F9B639"/>
      </a:accent4>
      <a:accent5>
        <a:srgbClr val="FFFFFF"/>
      </a:accent5>
      <a:accent6>
        <a:srgbClr val="FFFFFF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</TotalTime>
  <Words>202</Words>
  <Application>Microsoft Office PowerPoint</Application>
  <PresentationFormat>Affichage à l'écran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Opulent</vt:lpstr>
      <vt:lpstr>Présentation du Centre d’Enseignement Intensif des Langues CEIL </vt:lpstr>
      <vt:lpstr>L’équipe pédagogique et administrative</vt:lpstr>
      <vt:lpstr>Les objectifs du centre</vt:lpstr>
      <vt:lpstr>Les langues enseignées (actuellement)</vt:lpstr>
      <vt:lpstr>Effectif / Profil des apprenants</vt:lpstr>
      <vt:lpstr>Effectif / Profil des apprenants</vt:lpstr>
    </vt:vector>
  </TitlesOfParts>
  <Company>MSS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MSK Info</dc:creator>
  <cp:lastModifiedBy>DELL</cp:lastModifiedBy>
  <cp:revision>99</cp:revision>
  <dcterms:created xsi:type="dcterms:W3CDTF">2019-11-17T16:01:39Z</dcterms:created>
  <dcterms:modified xsi:type="dcterms:W3CDTF">2020-06-12T19:50:29Z</dcterms:modified>
</cp:coreProperties>
</file>